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56" r:id="rId5"/>
    <p:sldId id="261" r:id="rId6"/>
    <p:sldId id="263" r:id="rId7"/>
    <p:sldId id="264" r:id="rId8"/>
    <p:sldId id="262" r:id="rId9"/>
    <p:sldId id="265" r:id="rId10"/>
    <p:sldId id="266" r:id="rId11"/>
    <p:sldId id="267" r:id="rId12"/>
    <p:sldId id="268" r:id="rId13"/>
    <p:sldId id="270" r:id="rId14"/>
    <p:sldId id="269" r:id="rId15"/>
    <p:sldId id="260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87"/>
    <p:restoredTop sz="83562" autoAdjust="0"/>
  </p:normalViewPr>
  <p:slideViewPr>
    <p:cSldViewPr snapToGrid="0" snapToObjects="1">
      <p:cViewPr>
        <p:scale>
          <a:sx n="75" d="100"/>
          <a:sy n="75" d="100"/>
        </p:scale>
        <p:origin x="1339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0" d="100"/>
          <a:sy n="110" d="100"/>
        </p:scale>
        <p:origin x="397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54F97-5CD4-484A-A703-06FB359183C9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Klikken om de tekststijl van het model te bewerken
Tweede niveau
Derde niveau
Vierde niveau
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6DACE-09F9-D94F-B822-6D82E48825A2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17333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6DACE-09F9-D94F-B822-6D82E48825A2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01873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6DACE-09F9-D94F-B822-6D82E48825A2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30864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 Machines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virtualized application includes not only the application - which may be only 10s of MB - and the necessary binaries and libraries, but also an entire guest operating system - which may weigh 10s of GB.</a:t>
            </a:r>
          </a:p>
          <a:p>
            <a:endParaRPr lang="de-CH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Docker Engine container comprises just the application and its dependencies. It runs as an isolated process in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userspace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the host operating system, sharing the kernel with other containers. Thus, it enjoys the resource isolation and allocation benefits of VMs but is much more portable and efficient.</a:t>
            </a:r>
          </a:p>
          <a:p>
            <a:endParaRPr lang="de-CH" dirty="0"/>
          </a:p>
          <a:p>
            <a:r>
              <a:rPr lang="de-CH" dirty="0"/>
              <a:t>Docker </a:t>
            </a:r>
            <a:r>
              <a:rPr lang="de-CH" dirty="0" err="1"/>
              <a:t>provides</a:t>
            </a:r>
            <a:r>
              <a:rPr lang="de-CH" dirty="0"/>
              <a:t> </a:t>
            </a:r>
            <a:r>
              <a:rPr lang="de-CH" dirty="0" err="1"/>
              <a:t>base</a:t>
            </a:r>
            <a:r>
              <a:rPr lang="de-CH" baseline="0" dirty="0"/>
              <a:t> </a:t>
            </a:r>
            <a:r>
              <a:rPr lang="de-CH" baseline="0" dirty="0" err="1"/>
              <a:t>images</a:t>
            </a:r>
            <a:r>
              <a:rPr lang="de-CH" baseline="0" dirty="0"/>
              <a:t> </a:t>
            </a:r>
            <a:r>
              <a:rPr lang="de-CH" baseline="0" dirty="0" err="1"/>
              <a:t>that</a:t>
            </a:r>
            <a:r>
              <a:rPr lang="de-CH" baseline="0" dirty="0"/>
              <a:t> </a:t>
            </a:r>
            <a:r>
              <a:rPr lang="de-CH" baseline="0" dirty="0" err="1"/>
              <a:t>contain</a:t>
            </a:r>
            <a:r>
              <a:rPr lang="de-CH" baseline="0" dirty="0"/>
              <a:t> OS </a:t>
            </a:r>
            <a:r>
              <a:rPr lang="de-CH" baseline="0" dirty="0" err="1"/>
              <a:t>installations</a:t>
            </a:r>
            <a:r>
              <a:rPr lang="de-CH" baseline="0" dirty="0"/>
              <a:t> </a:t>
            </a:r>
            <a:r>
              <a:rPr lang="de-CH" baseline="0" dirty="0" err="1"/>
              <a:t>we</a:t>
            </a:r>
            <a:r>
              <a:rPr lang="de-CH" baseline="0" dirty="0"/>
              <a:t> </a:t>
            </a:r>
            <a:r>
              <a:rPr lang="de-CH" baseline="0" dirty="0" err="1"/>
              <a:t>can</a:t>
            </a:r>
            <a:r>
              <a:rPr lang="de-CH" baseline="0" dirty="0"/>
              <a:t> </a:t>
            </a:r>
            <a:r>
              <a:rPr lang="de-CH" baseline="0" dirty="0" err="1"/>
              <a:t>start</a:t>
            </a:r>
            <a:r>
              <a:rPr lang="de-CH" baseline="0" dirty="0"/>
              <a:t> </a:t>
            </a:r>
            <a:r>
              <a:rPr lang="de-CH" baseline="0" dirty="0" err="1"/>
              <a:t>from</a:t>
            </a:r>
            <a:r>
              <a:rPr lang="de-CH" baseline="0" dirty="0"/>
              <a:t>: The OS </a:t>
            </a:r>
            <a:r>
              <a:rPr lang="de-CH" baseline="0" dirty="0" err="1"/>
              <a:t>is</a:t>
            </a:r>
            <a:r>
              <a:rPr lang="de-CH" baseline="0" dirty="0"/>
              <a:t> not </a:t>
            </a:r>
            <a:r>
              <a:rPr lang="de-CH" baseline="0" dirty="0" err="1"/>
              <a:t>more</a:t>
            </a:r>
            <a:r>
              <a:rPr lang="de-CH" baseline="0" dirty="0"/>
              <a:t> </a:t>
            </a:r>
            <a:r>
              <a:rPr lang="de-CH" baseline="0" dirty="0" err="1"/>
              <a:t>than</a:t>
            </a:r>
            <a:r>
              <a:rPr lang="de-CH" baseline="0" dirty="0"/>
              <a:t> an </a:t>
            </a:r>
            <a:r>
              <a:rPr lang="de-CH" baseline="0" dirty="0" err="1"/>
              <a:t>application</a:t>
            </a:r>
            <a:r>
              <a:rPr lang="de-CH" baseline="0" dirty="0"/>
              <a:t> </a:t>
            </a:r>
            <a:r>
              <a:rPr lang="de-CH" baseline="0" dirty="0" err="1"/>
              <a:t>running</a:t>
            </a:r>
            <a:r>
              <a:rPr lang="de-CH" baseline="0" dirty="0"/>
              <a:t> on </a:t>
            </a:r>
            <a:r>
              <a:rPr lang="de-CH" baseline="0" dirty="0" err="1"/>
              <a:t>the</a:t>
            </a:r>
            <a:r>
              <a:rPr lang="de-CH" baseline="0" dirty="0"/>
              <a:t> Kernel...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6DACE-09F9-D94F-B822-6D82E48825A2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0577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images have layers </a:t>
            </a:r>
            <a:r>
              <a:rPr lang="en-US" dirty="0" err="1"/>
              <a:t>tthat</a:t>
            </a:r>
            <a:r>
              <a:rPr lang="en-US" dirty="0"/>
              <a:t> increase reusability, decrease disk usage and speed up docker build by using cache in each step. These are not showed as default. </a:t>
            </a:r>
          </a:p>
          <a:p>
            <a:endParaRPr lang="en-US" dirty="0"/>
          </a:p>
          <a:p>
            <a:r>
              <a:rPr lang="en-US" dirty="0"/>
              <a:t> For instance, creating multiple images one after another, the cache will be used so the previous built images (or dependencies) will be used to create the new image.</a:t>
            </a:r>
          </a:p>
          <a:p>
            <a:endParaRPr lang="en-US" dirty="0"/>
          </a:p>
          <a:p>
            <a:r>
              <a:rPr lang="en-US" dirty="0"/>
              <a:t>When Running a docker image it initializes an instance of that container.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6DACE-09F9-D94F-B822-6D82E48825A2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24613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images have layers that increase reusability, decrease disk usage and speed up docker build by using cache in each step. These are not showed as default. </a:t>
            </a:r>
          </a:p>
          <a:p>
            <a:endParaRPr lang="en-US" dirty="0"/>
          </a:p>
          <a:p>
            <a:r>
              <a:rPr lang="en-US" dirty="0"/>
              <a:t> For instance, creating multiple images one after another, the cache will be used so the previous built images (or dependencies) will be used to create the new image.</a:t>
            </a:r>
          </a:p>
          <a:p>
            <a:endParaRPr lang="en-US" dirty="0"/>
          </a:p>
          <a:p>
            <a:r>
              <a:rPr lang="en-US" dirty="0"/>
              <a:t>When Running a docker image it initializes an instance of that container.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6DACE-09F9-D94F-B822-6D82E48825A2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18723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Docker-</a:t>
            </a:r>
            <a:r>
              <a:rPr lang="en-US" dirty="0" err="1"/>
              <a:t>compose.yml</a:t>
            </a:r>
            <a:r>
              <a:rPr lang="en-US" dirty="0"/>
              <a:t> -&gt; define the services that make up your app. They can run together in an isolated environment.</a:t>
            </a:r>
          </a:p>
          <a:p>
            <a:r>
              <a:rPr lang="en-US" dirty="0"/>
              <a:t>Docker –compose up to run and compose starts and runs your entire app. </a:t>
            </a:r>
          </a:p>
          <a:p>
            <a:r>
              <a:rPr lang="en-US" dirty="0"/>
              <a:t>For instance:</a:t>
            </a:r>
          </a:p>
          <a:p>
            <a:r>
              <a:rPr lang="en-US" dirty="0"/>
              <a:t>	Configure Volumes, Databased, workers, </a:t>
            </a:r>
            <a:r>
              <a:rPr lang="en-US" dirty="0" err="1"/>
              <a:t>networksetc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6DACE-09F9-D94F-B822-6D82E48825A2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0521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buiten, outdoor-object&#10;&#10;Automatisch gegenereerde beschrijving">
            <a:extLst>
              <a:ext uri="{FF2B5EF4-FFF2-40B4-BE49-F238E27FC236}">
                <a16:creationId xmlns:a16="http://schemas.microsoft.com/office/drawing/2014/main" id="{EFA68683-6D80-4547-AC94-2B7035E7A1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" t="861" r="-30" b="186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550A6E-CAD0-3C41-990C-FFB8C72035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2830965"/>
            <a:ext cx="9144000" cy="1600952"/>
          </a:xfrm>
        </p:spPr>
        <p:txBody>
          <a:bodyPr anchor="b"/>
          <a:lstStyle>
            <a:lvl1pPr algn="l">
              <a:defRPr sz="60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6F6E65D-CACD-924B-81D2-888CE4BB18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729991"/>
            <a:ext cx="9144000" cy="111023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Klikken om de ondertitelstijl van het model te bewerken</a:t>
            </a:r>
            <a:endParaRPr lang="nl-BE" dirty="0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B5E772AC-1532-064A-9AEF-68BF9C598E84}"/>
              </a:ext>
            </a:extLst>
          </p:cNvPr>
          <p:cNvSpPr/>
          <p:nvPr userDrawn="1"/>
        </p:nvSpPr>
        <p:spPr>
          <a:xfrm>
            <a:off x="838200" y="-7937"/>
            <a:ext cx="1762812" cy="235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37749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ussen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F2EE3BB0-9C5A-1B46-A7B3-45DF8882A9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3041" y="693516"/>
            <a:ext cx="10490759" cy="497152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99E9DB3-FEC5-C445-A1B6-1D705F1A7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5176" y="2210902"/>
            <a:ext cx="8589555" cy="1936751"/>
          </a:xfrm>
        </p:spPr>
        <p:txBody>
          <a:bodyPr anchor="b">
            <a:normAutofit/>
          </a:bodyPr>
          <a:lstStyle>
            <a:lvl1pPr algn="r">
              <a:defRPr sz="4000">
                <a:latin typeface="Georgia" panose="02040502050405020303" pitchFamily="18" charset="0"/>
              </a:defRPr>
            </a:lvl1pPr>
          </a:lstStyle>
          <a:p>
            <a:r>
              <a:rPr lang="nl-NL" dirty="0"/>
              <a:t>Voeg quote toe</a:t>
            </a:r>
            <a:endParaRPr lang="nl-BE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06163179-D689-134E-956D-5E963F4007EE}"/>
              </a:ext>
            </a:extLst>
          </p:cNvPr>
          <p:cNvSpPr/>
          <p:nvPr userDrawn="1"/>
        </p:nvSpPr>
        <p:spPr>
          <a:xfrm>
            <a:off x="1335912" y="-3974"/>
            <a:ext cx="1129496" cy="134429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Tijdelijke aanduiding voor datum 3">
            <a:extLst>
              <a:ext uri="{FF2B5EF4-FFF2-40B4-BE49-F238E27FC236}">
                <a16:creationId xmlns:a16="http://schemas.microsoft.com/office/drawing/2014/main" id="{6B31380B-547B-C343-A096-1003A293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8" name="Tijdelijke aanduiding voor voettekst 4">
            <a:extLst>
              <a:ext uri="{FF2B5EF4-FFF2-40B4-BE49-F238E27FC236}">
                <a16:creationId xmlns:a16="http://schemas.microsoft.com/office/drawing/2014/main" id="{C5DDB73F-076C-234A-A9E2-6D0D8C50B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D229549F-2B60-2142-A819-D190B608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8A7B300-54FE-054C-9E41-12846F36A7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8464A5C-DE2A-2A45-9F66-829D683996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5889" y="4343400"/>
            <a:ext cx="8589023" cy="952500"/>
          </a:xfrm>
        </p:spPr>
        <p:txBody>
          <a:bodyPr>
            <a:normAutofit/>
          </a:bodyPr>
          <a:lstStyle>
            <a:lvl1pPr marL="0" indent="0" algn="r">
              <a:buNone/>
              <a:defRPr sz="14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naam en functie toe</a:t>
            </a:r>
          </a:p>
        </p:txBody>
      </p:sp>
    </p:spTree>
    <p:extLst>
      <p:ext uri="{BB962C8B-B14F-4D97-AF65-F5344CB8AC3E}">
        <p14:creationId xmlns:p14="http://schemas.microsoft.com/office/powerpoint/2010/main" val="1116767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BDF237-9A52-C245-8CEB-F717DB2F1D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498" y="822505"/>
            <a:ext cx="5704049" cy="120306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D49B4CE-2B9D-5843-9F41-B0F6D31856F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245752" y="0"/>
            <a:ext cx="4946248" cy="6858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nl-NL" dirty="0"/>
              <a:t>Voeg een afbeelding toe</a:t>
            </a:r>
            <a:endParaRPr lang="nl-BE" dirty="0"/>
          </a:p>
        </p:txBody>
      </p:sp>
      <p:sp>
        <p:nvSpPr>
          <p:cNvPr id="8" name="Tijdelijke aanduiding voor datum 3">
            <a:extLst>
              <a:ext uri="{FF2B5EF4-FFF2-40B4-BE49-F238E27FC236}">
                <a16:creationId xmlns:a16="http://schemas.microsoft.com/office/drawing/2014/main" id="{D9DB3A6F-CF38-4041-8A3D-A60FAB4B23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9" name="Tijdelijke aanduiding voor voettekst 4">
            <a:extLst>
              <a:ext uri="{FF2B5EF4-FFF2-40B4-BE49-F238E27FC236}">
                <a16:creationId xmlns:a16="http://schemas.microsoft.com/office/drawing/2014/main" id="{6B0437F1-34D3-2041-99A4-9D287FF0A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1BE249A5-4D57-DA40-A1BF-6F2471BAF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306693EF-B8C0-4F4C-8F07-36CCBFBD28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7440E77A-08E3-F645-9A26-F617CF585EF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2498" y="2222339"/>
            <a:ext cx="5704049" cy="3638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27C56B30-2379-6248-B638-660DF33237F9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Tijdelijke aanduiding voor inhoud 22">
            <a:extLst>
              <a:ext uri="{FF2B5EF4-FFF2-40B4-BE49-F238E27FC236}">
                <a16:creationId xmlns:a16="http://schemas.microsoft.com/office/drawing/2014/main" id="{7BBCA8BC-44EE-744E-AC66-FCEF3AAAA6E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16200000">
            <a:off x="-2337574" y="3188493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970606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84E1D0-D165-F643-A22D-A84067BE30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5200" y="457200"/>
            <a:ext cx="439006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1A9E598-0D83-8646-AD52-86D8E92040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38200" y="99536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8DB43BD-849A-5446-BC42-5B9FBA975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15200" y="2176040"/>
            <a:ext cx="4390061" cy="3692947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/>
            </a:lvl1pPr>
            <a:lvl2pPr marL="742950" indent="-285750">
              <a:buFont typeface="Arial" panose="020B0604020202020204" pitchFamily="34" charset="0"/>
              <a:buChar char="•"/>
              <a:defRPr sz="1400"/>
            </a:lvl2pPr>
            <a:lvl3pPr marL="1085850" indent="-171450">
              <a:buFont typeface="Arial" panose="020B0604020202020204" pitchFamily="34" charset="0"/>
              <a:buChar char="•"/>
              <a:defRPr sz="1200"/>
            </a:lvl3pPr>
            <a:lvl4pPr marL="1543050" indent="-171450">
              <a:buFont typeface="Arial" panose="020B0604020202020204" pitchFamily="34" charset="0"/>
              <a:buChar char="•"/>
              <a:defRPr sz="1000"/>
            </a:lvl4pPr>
            <a:lvl5pPr marL="2000250" indent="-171450">
              <a:buFont typeface="Arial" panose="020B0604020202020204" pitchFamily="34" charset="0"/>
              <a:buChar char="•"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8" name="Tijdelijke aanduiding voor datum 3">
            <a:extLst>
              <a:ext uri="{FF2B5EF4-FFF2-40B4-BE49-F238E27FC236}">
                <a16:creationId xmlns:a16="http://schemas.microsoft.com/office/drawing/2014/main" id="{BF2BBE07-F399-6C44-A18B-B50D0D499B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9" name="Tijdelijke aanduiding voor voettekst 4">
            <a:extLst>
              <a:ext uri="{FF2B5EF4-FFF2-40B4-BE49-F238E27FC236}">
                <a16:creationId xmlns:a16="http://schemas.microsoft.com/office/drawing/2014/main" id="{5576AAFC-257C-E64D-B9A4-3C0FFBC8B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324E7AD6-8023-E54E-9B9D-0FC7625C5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1BFDCDA3-9593-774D-AC06-07454C212F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2" name="Rechthoek 11">
            <a:extLst>
              <a:ext uri="{FF2B5EF4-FFF2-40B4-BE49-F238E27FC236}">
                <a16:creationId xmlns:a16="http://schemas.microsoft.com/office/drawing/2014/main" id="{4C841A7C-F47D-984F-9617-75D34AF3A637}"/>
              </a:ext>
            </a:extLst>
          </p:cNvPr>
          <p:cNvSpPr/>
          <p:nvPr userDrawn="1"/>
        </p:nvSpPr>
        <p:spPr>
          <a:xfrm>
            <a:off x="7315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Tijdelijke aanduiding voor inhoud 22">
            <a:extLst>
              <a:ext uri="{FF2B5EF4-FFF2-40B4-BE49-F238E27FC236}">
                <a16:creationId xmlns:a16="http://schemas.microsoft.com/office/drawing/2014/main" id="{5F6A6F45-7900-AA40-ADEF-90E0DBBBF46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16200000">
            <a:off x="-2333455" y="3188494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64693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afbeelding 2">
            <a:extLst>
              <a:ext uri="{FF2B5EF4-FFF2-40B4-BE49-F238E27FC236}">
                <a16:creationId xmlns:a16="http://schemas.microsoft.com/office/drawing/2014/main" id="{85515C0B-96AD-114D-9A09-FD86F74CE5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81790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58174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 descr="Afbeelding met outdoor-object, zwart, natuur, foto&#10;&#10;Automatisch gegenereerde beschrijving">
            <a:extLst>
              <a:ext uri="{FF2B5EF4-FFF2-40B4-BE49-F238E27FC236}">
                <a16:creationId xmlns:a16="http://schemas.microsoft.com/office/drawing/2014/main" id="{CF66E106-0223-D740-856C-566C37EBF1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01" y="0"/>
            <a:ext cx="12188398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84E1D0-D165-F643-A22D-A84067BE30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934494"/>
            <a:ext cx="3932237" cy="1600200"/>
          </a:xfrm>
        </p:spPr>
        <p:txBody>
          <a:bodyPr anchor="b"/>
          <a:lstStyle>
            <a:lvl1pPr>
              <a:defRPr sz="32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</a:lstStyle>
          <a:p>
            <a:r>
              <a:rPr lang="nl-NL" dirty="0"/>
              <a:t>Contact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8DB43BD-849A-5446-BC42-5B9FBA9755C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268787"/>
            <a:ext cx="3932237" cy="1600200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None/>
              <a:defRPr sz="1000">
                <a:solidFill>
                  <a:schemeClr val="bg1"/>
                </a:solidFill>
              </a:defRPr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BE" dirty="0"/>
              <a:t>+32 3 456 78 90</a:t>
            </a:r>
          </a:p>
          <a:p>
            <a:r>
              <a:rPr lang="nl-BE" dirty="0"/>
              <a:t>hello@arinti.ai</a:t>
            </a:r>
          </a:p>
          <a:p>
            <a:r>
              <a:rPr lang="nl-BE" dirty="0"/>
              <a:t>Veldkant 33A, 2550 België</a:t>
            </a:r>
          </a:p>
          <a:p>
            <a:endParaRPr lang="nl-BE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EBDBE59-DBEB-E34D-8FCA-36E75D908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71B67C2-F2DE-454C-892C-08E40DE4861D}" type="datetimeFigureOut">
              <a:rPr lang="nl-BE" smtClean="0"/>
              <a:pPr/>
              <a:t>13/05/2019</a:t>
            </a:fld>
            <a:endParaRPr lang="nl-BE" dirty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FF5AC6A-C403-6B45-8121-8736C8374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828B014-1FE5-4149-9216-078B1E626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9FB79A-2BF7-E14C-A0A8-A4E9315FF6A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32411500-58C3-4E47-BBF9-85A2FEF8A683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839788" y="3572627"/>
            <a:ext cx="3932237" cy="56389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None/>
              <a:defRPr sz="1000">
                <a:solidFill>
                  <a:schemeClr val="bg1"/>
                </a:solidFill>
              </a:defRPr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BE" dirty="0"/>
              <a:t>Naam presentator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B9E2A1FA-8307-3848-B630-38826D8CF798}"/>
              </a:ext>
            </a:extLst>
          </p:cNvPr>
          <p:cNvSpPr/>
          <p:nvPr userDrawn="1"/>
        </p:nvSpPr>
        <p:spPr>
          <a:xfrm>
            <a:off x="838200" y="-7937"/>
            <a:ext cx="1762812" cy="235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1961CB6E-D6DF-AD44-BB8F-5AC1DC07BB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5452" y="700552"/>
            <a:ext cx="1278221" cy="48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68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9E003C13-7C12-1842-8B39-9514E5CD038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F51F342A-E99B-2941-B37A-EA085C6236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3B96B32A-313D-D74F-B588-7B4F635F4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2547"/>
            <a:ext cx="10515600" cy="4444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1" name="Tijdelijke aanduiding voor datum 3">
            <a:extLst>
              <a:ext uri="{FF2B5EF4-FFF2-40B4-BE49-F238E27FC236}">
                <a16:creationId xmlns:a16="http://schemas.microsoft.com/office/drawing/2014/main" id="{960259DF-D8D8-184D-97B3-4FDCA6F6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12" name="Tijdelijke aanduiding voor voettekst 4">
            <a:extLst>
              <a:ext uri="{FF2B5EF4-FFF2-40B4-BE49-F238E27FC236}">
                <a16:creationId xmlns:a16="http://schemas.microsoft.com/office/drawing/2014/main" id="{34BEC590-33E8-0E40-AEC4-9C650ADCE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3" name="Tijdelijke aanduiding voor dianummer 5">
            <a:extLst>
              <a:ext uri="{FF2B5EF4-FFF2-40B4-BE49-F238E27FC236}">
                <a16:creationId xmlns:a16="http://schemas.microsoft.com/office/drawing/2014/main" id="{73F445E7-493C-7043-A6F3-71B8E39C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9B1528F5-B2F2-684E-AEFC-439C98F28E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9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9E003C13-7C12-1842-8B39-9514E5CD038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F51F342A-E99B-2941-B37A-EA085C6236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11" name="Tijdelijke aanduiding voor datum 3">
            <a:extLst>
              <a:ext uri="{FF2B5EF4-FFF2-40B4-BE49-F238E27FC236}">
                <a16:creationId xmlns:a16="http://schemas.microsoft.com/office/drawing/2014/main" id="{960259DF-D8D8-184D-97B3-4FDCA6F6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12" name="Tijdelijke aanduiding voor voettekst 4">
            <a:extLst>
              <a:ext uri="{FF2B5EF4-FFF2-40B4-BE49-F238E27FC236}">
                <a16:creationId xmlns:a16="http://schemas.microsoft.com/office/drawing/2014/main" id="{34BEC590-33E8-0E40-AEC4-9C650ADCE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3" name="Tijdelijke aanduiding voor dianummer 5">
            <a:extLst>
              <a:ext uri="{FF2B5EF4-FFF2-40B4-BE49-F238E27FC236}">
                <a16:creationId xmlns:a16="http://schemas.microsoft.com/office/drawing/2014/main" id="{73F445E7-493C-7043-A6F3-71B8E39C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9B1528F5-B2F2-684E-AEFC-439C98F28E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5" name="Tijdelijke aanduiding voor inhoud 22">
            <a:extLst>
              <a:ext uri="{FF2B5EF4-FFF2-40B4-BE49-F238E27FC236}">
                <a16:creationId xmlns:a16="http://schemas.microsoft.com/office/drawing/2014/main" id="{5427A074-A3CA-B64D-BD48-5028F36E1E6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427273"/>
            <a:ext cx="5159375" cy="481012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subtitel toe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0D784FE-7E60-5D4C-AC0B-067C46E1F2F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060575"/>
            <a:ext cx="10515600" cy="4085582"/>
          </a:xfrm>
        </p:spPr>
        <p:txBody>
          <a:bodyPr/>
          <a:lstStyle/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1414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BDF20247-8CB6-5A46-B2BC-BAB6C84290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3081"/>
          <a:stretch/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1F4E32-D5A1-EB45-8270-7AA375324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10" name="Ondertitel 2">
            <a:extLst>
              <a:ext uri="{FF2B5EF4-FFF2-40B4-BE49-F238E27FC236}">
                <a16:creationId xmlns:a16="http://schemas.microsoft.com/office/drawing/2014/main" id="{64DA6A24-DA0D-0D4C-B175-D3C1CD49E1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729991"/>
            <a:ext cx="10515600" cy="1110234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Klikken om de ondertitelstijl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84233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E63B2E9-5686-D747-AC01-8496BEF36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94021"/>
            <a:ext cx="5157787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57CA0DE-6DB0-914C-9E2D-C10E54A247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94021"/>
            <a:ext cx="5183188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2" name="Tijdelijke aanduiding voor datum 3">
            <a:extLst>
              <a:ext uri="{FF2B5EF4-FFF2-40B4-BE49-F238E27FC236}">
                <a16:creationId xmlns:a16="http://schemas.microsoft.com/office/drawing/2014/main" id="{7B3898FD-EE53-5F4B-AA46-EEDE05233F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 dirty="0"/>
          </a:p>
        </p:txBody>
      </p:sp>
      <p:sp>
        <p:nvSpPr>
          <p:cNvPr id="13" name="Tijdelijke aanduiding voor voettekst 4">
            <a:extLst>
              <a:ext uri="{FF2B5EF4-FFF2-40B4-BE49-F238E27FC236}">
                <a16:creationId xmlns:a16="http://schemas.microsoft.com/office/drawing/2014/main" id="{C657EB8E-C971-474E-8403-B9CE16165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C956C89D-2512-5B4B-8166-95BDC99A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77B53E0-CFCF-B045-BC42-4D700D0674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7" name="Rechthoek 16">
            <a:extLst>
              <a:ext uri="{FF2B5EF4-FFF2-40B4-BE49-F238E27FC236}">
                <a16:creationId xmlns:a16="http://schemas.microsoft.com/office/drawing/2014/main" id="{872BB1EC-A130-3E40-8DC5-E25F3B010F3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Tijdelijke aanduiding voor titel 1">
            <a:extLst>
              <a:ext uri="{FF2B5EF4-FFF2-40B4-BE49-F238E27FC236}">
                <a16:creationId xmlns:a16="http://schemas.microsoft.com/office/drawing/2014/main" id="{99A62BF7-FDAC-634F-AD56-76ECB75A2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23" name="Tijdelijke aanduiding voor inhoud 22">
            <a:extLst>
              <a:ext uri="{FF2B5EF4-FFF2-40B4-BE49-F238E27FC236}">
                <a16:creationId xmlns:a16="http://schemas.microsoft.com/office/drawing/2014/main" id="{09CE974B-4D04-884E-81F1-9F42EC361B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607333"/>
            <a:ext cx="5159375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4" name="Tijdelijke aanduiding voor inhoud 22">
            <a:extLst>
              <a:ext uri="{FF2B5EF4-FFF2-40B4-BE49-F238E27FC236}">
                <a16:creationId xmlns:a16="http://schemas.microsoft.com/office/drawing/2014/main" id="{EBFE15EE-7ED9-E044-BBB1-01A6E27CB9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704" y="1607333"/>
            <a:ext cx="5159375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8" name="Tijdelijke aanduiding voor inhoud 22">
            <a:extLst>
              <a:ext uri="{FF2B5EF4-FFF2-40B4-BE49-F238E27FC236}">
                <a16:creationId xmlns:a16="http://schemas.microsoft.com/office/drawing/2014/main" id="{A806C9E4-97F8-4F47-B7CC-380BD67D865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5400000">
            <a:off x="9371808" y="3188494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303795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E63B2E9-5686-D747-AC01-8496BEF36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87252"/>
            <a:ext cx="5157787" cy="1388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57CA0DE-6DB0-914C-9E2D-C10E54A247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87252"/>
            <a:ext cx="5183188" cy="1388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  <a:endParaRPr lang="nl-BE" dirty="0"/>
          </a:p>
        </p:txBody>
      </p:sp>
      <p:sp>
        <p:nvSpPr>
          <p:cNvPr id="12" name="Tijdelijke aanduiding voor datum 3">
            <a:extLst>
              <a:ext uri="{FF2B5EF4-FFF2-40B4-BE49-F238E27FC236}">
                <a16:creationId xmlns:a16="http://schemas.microsoft.com/office/drawing/2014/main" id="{7B3898FD-EE53-5F4B-AA46-EEDE05233F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13" name="Tijdelijke aanduiding voor voettekst 4">
            <a:extLst>
              <a:ext uri="{FF2B5EF4-FFF2-40B4-BE49-F238E27FC236}">
                <a16:creationId xmlns:a16="http://schemas.microsoft.com/office/drawing/2014/main" id="{C657EB8E-C971-474E-8403-B9CE16165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C956C89D-2512-5B4B-8166-95BDC99A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77B53E0-CFCF-B045-BC42-4D700D0674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7" name="Rechthoek 16">
            <a:extLst>
              <a:ext uri="{FF2B5EF4-FFF2-40B4-BE49-F238E27FC236}">
                <a16:creationId xmlns:a16="http://schemas.microsoft.com/office/drawing/2014/main" id="{872BB1EC-A130-3E40-8DC5-E25F3B010F3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Tijdelijke aanduiding voor titel 1">
            <a:extLst>
              <a:ext uri="{FF2B5EF4-FFF2-40B4-BE49-F238E27FC236}">
                <a16:creationId xmlns:a16="http://schemas.microsoft.com/office/drawing/2014/main" id="{99A62BF7-FDAC-634F-AD56-76ECB75A2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23" name="Tijdelijke aanduiding voor inhoud 22">
            <a:extLst>
              <a:ext uri="{FF2B5EF4-FFF2-40B4-BE49-F238E27FC236}">
                <a16:creationId xmlns:a16="http://schemas.microsoft.com/office/drawing/2014/main" id="{09CE974B-4D04-884E-81F1-9F42EC361B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607333"/>
            <a:ext cx="5159375" cy="427930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IBM Plex Mono" panose="020B0509050203000203" pitchFamily="49" charset="77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4" name="Tijdelijke aanduiding voor inhoud 22">
            <a:extLst>
              <a:ext uri="{FF2B5EF4-FFF2-40B4-BE49-F238E27FC236}">
                <a16:creationId xmlns:a16="http://schemas.microsoft.com/office/drawing/2014/main" id="{EBFE15EE-7ED9-E044-BBB1-01A6E27CB9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704" y="1607333"/>
            <a:ext cx="5159375" cy="427930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IBM Plex Mono" panose="020B0509050203000203" pitchFamily="49" charset="77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8" name="Tijdelijke aanduiding voor inhoud 22">
            <a:extLst>
              <a:ext uri="{FF2B5EF4-FFF2-40B4-BE49-F238E27FC236}">
                <a16:creationId xmlns:a16="http://schemas.microsoft.com/office/drawing/2014/main" id="{A806C9E4-97F8-4F47-B7CC-380BD67D865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5400000">
            <a:off x="9371808" y="3188494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16" name="Tijdelijke aanduiding voor inhoud 3">
            <a:extLst>
              <a:ext uri="{FF2B5EF4-FFF2-40B4-BE49-F238E27FC236}">
                <a16:creationId xmlns:a16="http://schemas.microsoft.com/office/drawing/2014/main" id="{43D95085-23AB-C54C-A67C-EBDBCF13DBD9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39788" y="4389861"/>
            <a:ext cx="5157787" cy="1388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  <a:endParaRPr lang="nl-BE" dirty="0"/>
          </a:p>
        </p:txBody>
      </p:sp>
      <p:sp>
        <p:nvSpPr>
          <p:cNvPr id="19" name="Tijdelijke aanduiding voor inhoud 5">
            <a:extLst>
              <a:ext uri="{FF2B5EF4-FFF2-40B4-BE49-F238E27FC236}">
                <a16:creationId xmlns:a16="http://schemas.microsoft.com/office/drawing/2014/main" id="{E799396C-FC56-404A-AE74-30BAB735F0F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172200" y="4389861"/>
            <a:ext cx="5183188" cy="1388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  <a:endParaRPr lang="nl-BE" dirty="0"/>
          </a:p>
        </p:txBody>
      </p:sp>
      <p:sp>
        <p:nvSpPr>
          <p:cNvPr id="20" name="Tijdelijke aanduiding voor inhoud 22">
            <a:extLst>
              <a:ext uri="{FF2B5EF4-FFF2-40B4-BE49-F238E27FC236}">
                <a16:creationId xmlns:a16="http://schemas.microsoft.com/office/drawing/2014/main" id="{171F1F6B-82BA-CC41-B5BD-17039A31309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38200" y="3809942"/>
            <a:ext cx="5159375" cy="427930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IBM Plex Mono" panose="020B0509050203000203" pitchFamily="49" charset="77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1" name="Tijdelijke aanduiding voor inhoud 22">
            <a:extLst>
              <a:ext uri="{FF2B5EF4-FFF2-40B4-BE49-F238E27FC236}">
                <a16:creationId xmlns:a16="http://schemas.microsoft.com/office/drawing/2014/main" id="{F5AF84E2-295A-6B42-9545-BEF89B6B027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85704" y="3809942"/>
            <a:ext cx="5159375" cy="427930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IBM Plex Mono" panose="020B0509050203000203" pitchFamily="49" charset="77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1048673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E63B2E9-5686-D747-AC01-8496BEF36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94021"/>
            <a:ext cx="3189789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2" name="Tijdelijke aanduiding voor datum 3">
            <a:extLst>
              <a:ext uri="{FF2B5EF4-FFF2-40B4-BE49-F238E27FC236}">
                <a16:creationId xmlns:a16="http://schemas.microsoft.com/office/drawing/2014/main" id="{7B3898FD-EE53-5F4B-AA46-EEDE05233F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13" name="Tijdelijke aanduiding voor voettekst 4">
            <a:extLst>
              <a:ext uri="{FF2B5EF4-FFF2-40B4-BE49-F238E27FC236}">
                <a16:creationId xmlns:a16="http://schemas.microsoft.com/office/drawing/2014/main" id="{C657EB8E-C971-474E-8403-B9CE16165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C956C89D-2512-5B4B-8166-95BDC99A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77B53E0-CFCF-B045-BC42-4D700D0674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7" name="Rechthoek 16">
            <a:extLst>
              <a:ext uri="{FF2B5EF4-FFF2-40B4-BE49-F238E27FC236}">
                <a16:creationId xmlns:a16="http://schemas.microsoft.com/office/drawing/2014/main" id="{872BB1EC-A130-3E40-8DC5-E25F3B010F3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Tijdelijke aanduiding voor titel 1">
            <a:extLst>
              <a:ext uri="{FF2B5EF4-FFF2-40B4-BE49-F238E27FC236}">
                <a16:creationId xmlns:a16="http://schemas.microsoft.com/office/drawing/2014/main" id="{99A62BF7-FDAC-634F-AD56-76ECB75A2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23" name="Tijdelijke aanduiding voor inhoud 22">
            <a:extLst>
              <a:ext uri="{FF2B5EF4-FFF2-40B4-BE49-F238E27FC236}">
                <a16:creationId xmlns:a16="http://schemas.microsoft.com/office/drawing/2014/main" id="{09CE974B-4D04-884E-81F1-9F42EC361B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1" y="1607333"/>
            <a:ext cx="3190771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16" name="Tijdelijke aanduiding voor inhoud 3">
            <a:extLst>
              <a:ext uri="{FF2B5EF4-FFF2-40B4-BE49-F238E27FC236}">
                <a16:creationId xmlns:a16="http://schemas.microsoft.com/office/drawing/2014/main" id="{A1A6AEAB-B477-A349-815E-083E82660F4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499520" y="2294021"/>
            <a:ext cx="3189789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9" name="Tijdelijke aanduiding voor inhoud 22">
            <a:extLst>
              <a:ext uri="{FF2B5EF4-FFF2-40B4-BE49-F238E27FC236}">
                <a16:creationId xmlns:a16="http://schemas.microsoft.com/office/drawing/2014/main" id="{CBAD5DF9-92B6-2546-9A95-0D309E05A77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97933" y="1607333"/>
            <a:ext cx="3190771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0" name="Tijdelijke aanduiding voor inhoud 3">
            <a:extLst>
              <a:ext uri="{FF2B5EF4-FFF2-40B4-BE49-F238E27FC236}">
                <a16:creationId xmlns:a16="http://schemas.microsoft.com/office/drawing/2014/main" id="{F85F8AE9-8FBC-5149-A580-618DCA14771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164012" y="2294021"/>
            <a:ext cx="3189789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21" name="Tijdelijke aanduiding voor inhoud 22">
            <a:extLst>
              <a:ext uri="{FF2B5EF4-FFF2-40B4-BE49-F238E27FC236}">
                <a16:creationId xmlns:a16="http://schemas.microsoft.com/office/drawing/2014/main" id="{BA04AE03-578D-D94E-BFCB-244898D0F91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62425" y="1607333"/>
            <a:ext cx="3190771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119734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262D035-0FF5-564C-AACB-EEF8750DE2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B5501F1-E52A-EF47-80AC-C61ECF811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FEA685E3-EFB2-8343-8EB2-0F5AC06940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10" name="Tijdelijke aanduiding voor voettekst 4">
            <a:extLst>
              <a:ext uri="{FF2B5EF4-FFF2-40B4-BE49-F238E27FC236}">
                <a16:creationId xmlns:a16="http://schemas.microsoft.com/office/drawing/2014/main" id="{AEE8BF0C-D8F6-8646-9B1A-D74E99319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1DC1D55F-C8B3-0B41-B36B-E49AE3501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2B66CDF6-D835-C948-A46B-C1CFFAB494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3" name="Rechthoek 12">
            <a:extLst>
              <a:ext uri="{FF2B5EF4-FFF2-40B4-BE49-F238E27FC236}">
                <a16:creationId xmlns:a16="http://schemas.microsoft.com/office/drawing/2014/main" id="{D7FF7CE3-A5C3-0F4E-A516-CC5EAAC5CBBE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Tijdelijke aanduiding voor titel 1">
            <a:extLst>
              <a:ext uri="{FF2B5EF4-FFF2-40B4-BE49-F238E27FC236}">
                <a16:creationId xmlns:a16="http://schemas.microsoft.com/office/drawing/2014/main" id="{E487DBB7-C5BE-6544-A012-A19341B986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16" name="Tijdelijke aanduiding voor inhoud 22">
            <a:extLst>
              <a:ext uri="{FF2B5EF4-FFF2-40B4-BE49-F238E27FC236}">
                <a16:creationId xmlns:a16="http://schemas.microsoft.com/office/drawing/2014/main" id="{3544BFD1-7EDE-1949-9DE9-0D98CADF0C5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5400000">
            <a:off x="9371808" y="3188494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3053600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ussen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9E9DB3-FEC5-C445-A1B6-1D705F1A7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5912" y="3967232"/>
            <a:ext cx="9393820" cy="1009651"/>
          </a:xfrm>
        </p:spPr>
        <p:txBody>
          <a:bodyPr anchor="t"/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06163179-D689-134E-956D-5E963F4007EE}"/>
              </a:ext>
            </a:extLst>
          </p:cNvPr>
          <p:cNvSpPr/>
          <p:nvPr userDrawn="1"/>
        </p:nvSpPr>
        <p:spPr>
          <a:xfrm>
            <a:off x="1335912" y="3604194"/>
            <a:ext cx="1129496" cy="134429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Tijdelijke aanduiding voor datum 3">
            <a:extLst>
              <a:ext uri="{FF2B5EF4-FFF2-40B4-BE49-F238E27FC236}">
                <a16:creationId xmlns:a16="http://schemas.microsoft.com/office/drawing/2014/main" id="{6B31380B-547B-C343-A096-1003A293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13/05/2019</a:t>
            </a:fld>
            <a:endParaRPr lang="nl-BE"/>
          </a:p>
        </p:txBody>
      </p:sp>
      <p:sp>
        <p:nvSpPr>
          <p:cNvPr id="8" name="Tijdelijke aanduiding voor voettekst 4">
            <a:extLst>
              <a:ext uri="{FF2B5EF4-FFF2-40B4-BE49-F238E27FC236}">
                <a16:creationId xmlns:a16="http://schemas.microsoft.com/office/drawing/2014/main" id="{C5DDB73F-076C-234A-A9E2-6D0D8C50B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D229549F-2B60-2142-A819-D190B608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8A7B300-54FE-054C-9E41-12846F36A7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1" name="Rechthoek 10">
            <a:extLst>
              <a:ext uri="{FF2B5EF4-FFF2-40B4-BE49-F238E27FC236}">
                <a16:creationId xmlns:a16="http://schemas.microsoft.com/office/drawing/2014/main" id="{C6C6AE4D-7942-8C41-95E2-4B2B5FAA58CF}"/>
              </a:ext>
            </a:extLst>
          </p:cNvPr>
          <p:cNvSpPr/>
          <p:nvPr userDrawn="1"/>
        </p:nvSpPr>
        <p:spPr>
          <a:xfrm>
            <a:off x="863040" y="693516"/>
            <a:ext cx="10490760" cy="497152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71655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596A588-2169-CF43-BA3C-BD38C83B3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2D1E55C-CE30-CA46-8165-F1C5707F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32547"/>
            <a:ext cx="10515600" cy="4444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7A5C281-4545-634D-878D-779BAB2448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282828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871B67C2-F2DE-454C-892C-08E40DE4861D}" type="datetimeFigureOut">
              <a:rPr lang="nl-BE" smtClean="0"/>
              <a:pPr/>
              <a:t>13/05/2019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A69FF4C-B27F-054F-88C9-DDA7564CAB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282828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4FACAB8-0A90-5544-9B96-DCB9D3B61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282828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DB9FB79A-2BF7-E14C-A0A8-A4E9315FF6AF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88550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1" r:id="rId4"/>
    <p:sldLayoutId id="2147483653" r:id="rId5"/>
    <p:sldLayoutId id="2147483662" r:id="rId6"/>
    <p:sldLayoutId id="2147483661" r:id="rId7"/>
    <p:sldLayoutId id="2147483652" r:id="rId8"/>
    <p:sldLayoutId id="2147483654" r:id="rId9"/>
    <p:sldLayoutId id="2147483663" r:id="rId10"/>
    <p:sldLayoutId id="2147483656" r:id="rId11"/>
    <p:sldLayoutId id="2147483657" r:id="rId12"/>
    <p:sldLayoutId id="2147483660" r:id="rId13"/>
    <p:sldLayoutId id="2147483655" r:id="rId14"/>
    <p:sldLayoutId id="2147483658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36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1B2469-8F3B-2F43-BFA9-A4476C920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 to Docker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E6BC8A-614C-4B0B-A21C-D74C88B06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822" y="1248456"/>
            <a:ext cx="6553545" cy="436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473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64E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C8055-383D-4485-8D90-CCBDA069E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DockerHub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796327-3D9A-4747-B1AE-62E60A8D58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863873"/>
            <a:ext cx="7188199" cy="3126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29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3CF09-3B32-4896-9EAA-63BEBA5A5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46AA3C-9823-4B40-BDAD-5BB0E60462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9221" y="2478565"/>
            <a:ext cx="8039797" cy="364267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F728BD-28B2-44F2-AE37-8D54D0842019}"/>
              </a:ext>
            </a:extLst>
          </p:cNvPr>
          <p:cNvSpPr txBox="1"/>
          <p:nvPr/>
        </p:nvSpPr>
        <p:spPr>
          <a:xfrm>
            <a:off x="838200" y="1385888"/>
            <a:ext cx="9743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Compose is a tool for defining and running multi-container Docker applications. With Compose, you use a </a:t>
            </a:r>
            <a:r>
              <a:rPr lang="en-US" dirty="0" err="1"/>
              <a:t>yaml</a:t>
            </a:r>
            <a:r>
              <a:rPr lang="en-US" dirty="0"/>
              <a:t> file to configure your application’s service and with a single command, you create and start all the services from your configuration.</a:t>
            </a:r>
          </a:p>
        </p:txBody>
      </p:sp>
    </p:spTree>
    <p:extLst>
      <p:ext uri="{BB962C8B-B14F-4D97-AF65-F5344CB8AC3E}">
        <p14:creationId xmlns:p14="http://schemas.microsoft.com/office/powerpoint/2010/main" val="2760440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1550096"/>
            <a:ext cx="3932237" cy="1600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nl-BE" dirty="0"/>
              <a:t>www.arinti.ai </a:t>
            </a:r>
          </a:p>
          <a:p>
            <a:r>
              <a:rPr lang="nl-BE" sz="1300" dirty="0"/>
              <a:t>Veldkant 33a</a:t>
            </a:r>
            <a:br>
              <a:rPr lang="nl-BE" sz="1300" dirty="0"/>
            </a:br>
            <a:r>
              <a:rPr lang="nl-BE" sz="1300" dirty="0"/>
              <a:t>2550 Kontich </a:t>
            </a:r>
          </a:p>
          <a:p>
            <a:r>
              <a:rPr lang="nl-BE" sz="1300" dirty="0"/>
              <a:t>Gaston Geenslaan 11 B4</a:t>
            </a:r>
            <a:br>
              <a:rPr lang="nl-BE" sz="1300" dirty="0"/>
            </a:br>
            <a:r>
              <a:rPr lang="nl-BE" sz="1300" dirty="0"/>
              <a:t>3000 Heverlee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3"/>
          </p:nvPr>
        </p:nvSpPr>
        <p:spPr>
          <a:xfrm>
            <a:off x="839788" y="3328728"/>
            <a:ext cx="3932237" cy="789702"/>
          </a:xfrm>
        </p:spPr>
        <p:txBody>
          <a:bodyPr>
            <a:normAutofit fontScale="85000" lnSpcReduction="20000"/>
          </a:bodyPr>
          <a:lstStyle/>
          <a:p>
            <a:r>
              <a:rPr lang="nl-BE" dirty="0"/>
              <a:t>Ali Doku</a:t>
            </a:r>
            <a:br>
              <a:rPr lang="nl-BE" dirty="0"/>
            </a:br>
            <a:r>
              <a:rPr lang="nl-BE" dirty="0"/>
              <a:t>AI Engineer &amp; Data </a:t>
            </a:r>
            <a:r>
              <a:rPr lang="nl-BE" dirty="0" err="1"/>
              <a:t>Scientist</a:t>
            </a:r>
            <a:br>
              <a:rPr lang="nl-BE" dirty="0"/>
            </a:br>
            <a:r>
              <a:rPr lang="nl-BE" dirty="0"/>
              <a:t>+32 489 84 28 73</a:t>
            </a:r>
            <a:br>
              <a:rPr lang="en-US" dirty="0"/>
            </a:br>
            <a:r>
              <a:rPr lang="en-US" dirty="0"/>
              <a:t>ali.doku@arinti.ai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03926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D6E732-7861-44B6-BC17-4C218C023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6E5AF5-7C4F-4C43-9A4A-3FCA9C757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6280" y="1574019"/>
            <a:ext cx="4648200" cy="444441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Docker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Docker vs. Virtual Machines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Images and Containers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Docker hub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Main Commands in Docker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908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91FAFE-9F74-454B-826B-4936EC04EF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497FB-B022-4C28-9687-044DD7A6F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22" y="1203062"/>
            <a:ext cx="4062642" cy="27540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An isolated Operated system</a:t>
            </a:r>
          </a:p>
          <a:p>
            <a:r>
              <a:rPr lang="en-US" sz="1800" dirty="0"/>
              <a:t>Create, deploy, and run application</a:t>
            </a:r>
          </a:p>
          <a:p>
            <a:r>
              <a:rPr lang="en-US" sz="1800" dirty="0"/>
              <a:t>Images and Containers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14582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244A4D-FC3F-4352-84A2-E32378FAA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Docker vs. Virtual Machines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D58631-FCDE-4A26-AB7D-EA9FBFCDB2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93283" y="2509911"/>
            <a:ext cx="9750334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77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BB6B1-54A6-484D-8608-87DF55D07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Images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0AB95-AAAF-4F1D-AC9C-D8A16FECA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Docker image is a file, comprised of multiple layers which is used to execute code in Docker containers. </a:t>
            </a:r>
          </a:p>
          <a:p>
            <a:r>
              <a:rPr lang="en-US" dirty="0"/>
              <a:t>List of docker commands related to image:</a:t>
            </a:r>
          </a:p>
          <a:p>
            <a:pPr lvl="1"/>
            <a:r>
              <a:rPr lang="en-US" dirty="0"/>
              <a:t>Docker images – show all images created</a:t>
            </a:r>
          </a:p>
          <a:p>
            <a:pPr lvl="1"/>
            <a:r>
              <a:rPr lang="en-US" dirty="0"/>
              <a:t>Docker run : create a container from image and execute it. </a:t>
            </a:r>
          </a:p>
          <a:p>
            <a:pPr lvl="1"/>
            <a:r>
              <a:rPr lang="en-US" dirty="0"/>
              <a:t>Docker tag: tag an image</a:t>
            </a:r>
          </a:p>
          <a:p>
            <a:pPr lvl="1"/>
            <a:r>
              <a:rPr lang="en-US" dirty="0"/>
              <a:t>Docker pull: download an image from repository </a:t>
            </a:r>
          </a:p>
          <a:p>
            <a:pPr lvl="1"/>
            <a:r>
              <a:rPr lang="en-US" dirty="0"/>
              <a:t>Docker </a:t>
            </a:r>
            <a:r>
              <a:rPr lang="en-US" dirty="0" err="1"/>
              <a:t>rmi</a:t>
            </a:r>
            <a:r>
              <a:rPr lang="en-US" dirty="0"/>
              <a:t>: delete a local image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866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BB6B1-54A6-484D-8608-87DF55D07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0AB95-AAAF-4F1D-AC9C-D8A16FECA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docker container is a runnable instance of an image. </a:t>
            </a:r>
          </a:p>
          <a:p>
            <a:r>
              <a:rPr lang="en-US" dirty="0"/>
              <a:t>List of docker commands related to containers:</a:t>
            </a:r>
          </a:p>
          <a:p>
            <a:pPr lvl="1"/>
            <a:r>
              <a:rPr lang="en-US" dirty="0"/>
              <a:t>Docker </a:t>
            </a:r>
            <a:r>
              <a:rPr lang="en-US" dirty="0" err="1"/>
              <a:t>ps</a:t>
            </a:r>
            <a:r>
              <a:rPr lang="en-US" dirty="0"/>
              <a:t> : list all running containers</a:t>
            </a:r>
          </a:p>
          <a:p>
            <a:pPr lvl="1"/>
            <a:r>
              <a:rPr lang="en-US" dirty="0"/>
              <a:t>Docker </a:t>
            </a:r>
            <a:r>
              <a:rPr lang="en-US" dirty="0" err="1"/>
              <a:t>ps</a:t>
            </a:r>
            <a:r>
              <a:rPr lang="en-US" dirty="0"/>
              <a:t> -a : list all containers</a:t>
            </a:r>
          </a:p>
          <a:p>
            <a:pPr lvl="1"/>
            <a:r>
              <a:rPr lang="en-US" dirty="0"/>
              <a:t>Docker top: display processes of containers</a:t>
            </a:r>
          </a:p>
          <a:p>
            <a:pPr lvl="1"/>
            <a:r>
              <a:rPr lang="en-US" dirty="0"/>
              <a:t>Docker start: start a stopped container</a:t>
            </a:r>
          </a:p>
          <a:p>
            <a:pPr lvl="1"/>
            <a:r>
              <a:rPr lang="en-US" dirty="0"/>
              <a:t>Docker stop: stop a running container</a:t>
            </a:r>
          </a:p>
          <a:p>
            <a:pPr lvl="1"/>
            <a:r>
              <a:rPr lang="en-US" dirty="0"/>
              <a:t>Docker rm: delete a container</a:t>
            </a:r>
          </a:p>
          <a:p>
            <a:pPr lvl="1"/>
            <a:r>
              <a:rPr lang="en-US" dirty="0"/>
              <a:t>Docker commit: create an image from a container</a:t>
            </a:r>
          </a:p>
          <a:p>
            <a:pPr lvl="1"/>
            <a:r>
              <a:rPr lang="en-US" dirty="0"/>
              <a:t>Docker container update: update configuration of one/more containers</a:t>
            </a:r>
          </a:p>
          <a:p>
            <a:pPr lvl="1"/>
            <a:r>
              <a:rPr lang="en-US" dirty="0"/>
              <a:t>Docker exec: run a command in a running container. 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665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9A81F-E9E2-4653-9A57-211AF702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9AABE-6FAE-4624-B92A-7CD20D984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images automatically using a build script &lt;&lt;</a:t>
            </a:r>
            <a:r>
              <a:rPr lang="en-US" dirty="0" err="1"/>
              <a:t>Dockerfile</a:t>
            </a:r>
            <a:r>
              <a:rPr lang="en-US" dirty="0"/>
              <a:t>&gt;&gt;</a:t>
            </a:r>
          </a:p>
          <a:p>
            <a:r>
              <a:rPr lang="en-US" dirty="0"/>
              <a:t>Docker hub can automatically build images based on </a:t>
            </a:r>
            <a:r>
              <a:rPr lang="en-US" dirty="0" err="1"/>
              <a:t>dockerfiles</a:t>
            </a:r>
            <a:r>
              <a:rPr lang="en-US" dirty="0"/>
              <a:t> on </a:t>
            </a:r>
            <a:r>
              <a:rPr lang="en-US" dirty="0" err="1"/>
              <a:t>Github</a:t>
            </a:r>
            <a:r>
              <a:rPr lang="en-US" dirty="0"/>
              <a:t>. </a:t>
            </a:r>
          </a:p>
          <a:p>
            <a:r>
              <a:rPr lang="en-US" dirty="0"/>
              <a:t>Commands:</a:t>
            </a:r>
          </a:p>
          <a:p>
            <a:pPr lvl="1"/>
            <a:r>
              <a:rPr lang="en-US" dirty="0"/>
              <a:t>Add - copies a file from host system onto container</a:t>
            </a:r>
          </a:p>
          <a:p>
            <a:pPr lvl="1"/>
            <a:r>
              <a:rPr lang="en-US" dirty="0"/>
              <a:t>CMD/ENTRYPOINT – The command that runs when the container starts</a:t>
            </a:r>
          </a:p>
          <a:p>
            <a:pPr lvl="1"/>
            <a:r>
              <a:rPr lang="en-US" dirty="0"/>
              <a:t>EXPOSE – opens a port for linked containers</a:t>
            </a:r>
          </a:p>
          <a:p>
            <a:pPr lvl="1"/>
            <a:r>
              <a:rPr lang="en-US" dirty="0"/>
              <a:t>FROM – the base image to use in the build and load other images. </a:t>
            </a:r>
          </a:p>
          <a:p>
            <a:pPr lvl="1"/>
            <a:r>
              <a:rPr lang="en-US" dirty="0"/>
              <a:t>RUN – executes a command and save the results</a:t>
            </a:r>
          </a:p>
          <a:p>
            <a:pPr lvl="1"/>
            <a:r>
              <a:rPr lang="en-US" dirty="0"/>
              <a:t>VOLUME – creates a shared </a:t>
            </a:r>
            <a:r>
              <a:rPr lang="en-US" dirty="0" err="1"/>
              <a:t>volumethat</a:t>
            </a:r>
            <a:r>
              <a:rPr lang="en-US" dirty="0"/>
              <a:t> can be shared among containers</a:t>
            </a:r>
          </a:p>
          <a:p>
            <a:pPr lvl="1"/>
            <a:r>
              <a:rPr lang="en-US" dirty="0"/>
              <a:t>WORKDIR – set the default working directory for the container. </a:t>
            </a:r>
          </a:p>
        </p:txBody>
      </p:sp>
    </p:spTree>
    <p:extLst>
      <p:ext uri="{BB962C8B-B14F-4D97-AF65-F5344CB8AC3E}">
        <p14:creationId xmlns:p14="http://schemas.microsoft.com/office/powerpoint/2010/main" val="1063402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CB75E2-B982-4892-9FA0-32E25D227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a </a:t>
            </a:r>
            <a:r>
              <a:rPr lang="en-US" sz="28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dockerfile</a:t>
            </a:r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looks like?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DA38D90-48C8-49DB-83BA-7B9049209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594280"/>
            <a:ext cx="6250769" cy="350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378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D3E54-FDC5-49E0-9C52-428F65533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Docker commands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8281B-BF19-4FF9-908C-6F78D57F8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image</a:t>
            </a:r>
          </a:p>
          <a:p>
            <a:pPr lvl="1"/>
            <a:r>
              <a:rPr lang="en-US" dirty="0"/>
              <a:t>Docker build .  -t “image </a:t>
            </a:r>
            <a:r>
              <a:rPr lang="en-US" dirty="0" err="1"/>
              <a:t>name:tag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Docker run –d–p 8080:80 “image filename” – (-d -&gt; detach) (-p map port 80 to host port 8080)</a:t>
            </a:r>
          </a:p>
          <a:p>
            <a:pPr lvl="1"/>
            <a:r>
              <a:rPr lang="en-US" dirty="0"/>
              <a:t>docker exec –it “containers name” bash – to get inside the container </a:t>
            </a:r>
          </a:p>
          <a:p>
            <a:pPr lvl="1"/>
            <a:r>
              <a:rPr lang="en-US" dirty="0"/>
              <a:t>Docker push </a:t>
            </a:r>
            <a:r>
              <a:rPr lang="en-US" dirty="0" err="1"/>
              <a:t>myrepo</a:t>
            </a:r>
            <a:r>
              <a:rPr lang="en-US" dirty="0"/>
              <a:t>/myapp:1.0 – push an image to docker hub</a:t>
            </a:r>
          </a:p>
          <a:p>
            <a:pPr lvl="1"/>
            <a:r>
              <a:rPr lang="en-US" dirty="0"/>
              <a:t>Docker pull </a:t>
            </a:r>
            <a:r>
              <a:rPr lang="en-US" dirty="0" err="1"/>
              <a:t>imagename</a:t>
            </a:r>
            <a:r>
              <a:rPr lang="en-US" dirty="0"/>
              <a:t> – pull from public docker hub or your </a:t>
            </a:r>
            <a:r>
              <a:rPr lang="en-US" dirty="0" err="1"/>
              <a:t>dockerhub</a:t>
            </a:r>
            <a:r>
              <a:rPr lang="en-US" dirty="0"/>
              <a:t> account. </a:t>
            </a:r>
          </a:p>
          <a:p>
            <a:pPr lvl="1"/>
            <a:r>
              <a:rPr lang="en-US" dirty="0"/>
              <a:t>Docker tag “</a:t>
            </a:r>
            <a:r>
              <a:rPr lang="en-US" dirty="0" err="1"/>
              <a:t>imagename</a:t>
            </a:r>
            <a:r>
              <a:rPr lang="en-US" dirty="0"/>
              <a:t>” “</a:t>
            </a:r>
            <a:r>
              <a:rPr lang="en-US" dirty="0" err="1"/>
              <a:t>myrepo</a:t>
            </a:r>
            <a:r>
              <a:rPr lang="en-US" dirty="0"/>
              <a:t>/</a:t>
            </a:r>
            <a:r>
              <a:rPr lang="en-US" dirty="0" err="1"/>
              <a:t>imagename</a:t>
            </a:r>
            <a:r>
              <a:rPr lang="en-US" dirty="0"/>
              <a:t>”.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81953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Colorsheme - arinti">
      <a:dk1>
        <a:srgbClr val="000000"/>
      </a:dk1>
      <a:lt1>
        <a:srgbClr val="FFFFFF"/>
      </a:lt1>
      <a:dk2>
        <a:srgbClr val="282828"/>
      </a:dk2>
      <a:lt2>
        <a:srgbClr val="E7E6E6"/>
      </a:lt2>
      <a:accent1>
        <a:srgbClr val="2EAEFF"/>
      </a:accent1>
      <a:accent2>
        <a:srgbClr val="EA414F"/>
      </a:accent2>
      <a:accent3>
        <a:srgbClr val="FFC520"/>
      </a:accent3>
      <a:accent4>
        <a:srgbClr val="9FD13F"/>
      </a:accent4>
      <a:accent5>
        <a:srgbClr val="282828"/>
      </a:accent5>
      <a:accent6>
        <a:srgbClr val="F5F5F5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82828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4BB19B0AED0648B36A136813105305" ma:contentTypeVersion="6" ma:contentTypeDescription="Create a new document." ma:contentTypeScope="" ma:versionID="22005b61e749aeab83bdff171f66e745">
  <xsd:schema xmlns:xsd="http://www.w3.org/2001/XMLSchema" xmlns:xs="http://www.w3.org/2001/XMLSchema" xmlns:p="http://schemas.microsoft.com/office/2006/metadata/properties" xmlns:ns2="61caf963-218e-4243-bf62-50e6af82536f" xmlns:ns3="9f7dd9e1-48f2-48ed-a30a-75449b1b1977" targetNamespace="http://schemas.microsoft.com/office/2006/metadata/properties" ma:root="true" ma:fieldsID="4541511a574f06bf6f547423ab3113b6" ns2:_="" ns3:_="">
    <xsd:import namespace="61caf963-218e-4243-bf62-50e6af82536f"/>
    <xsd:import namespace="9f7dd9e1-48f2-48ed-a30a-75449b1b19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2:MediaServiceAutoTags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caf963-218e-4243-bf62-50e6af8253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7dd9e1-48f2-48ed-a30a-75449b1b197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3071E60-1548-40DB-A0B3-E5968690F1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E9D190-4F02-4DC7-8D56-24B50D1D729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caf963-218e-4243-bf62-50e6af82536f"/>
    <ds:schemaRef ds:uri="9f7dd9e1-48f2-48ed-a30a-75449b1b19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DA3BF9-CC60-4251-82E1-7F2605497395}">
  <ds:schemaRefs>
    <ds:schemaRef ds:uri="http://schemas.microsoft.com/office/2006/metadata/properties"/>
    <ds:schemaRef ds:uri="9f7dd9e1-48f2-48ed-a30a-75449b1b1977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61caf963-218e-4243-bf62-50e6af82536f"/>
    <ds:schemaRef ds:uri="http://purl.org/dc/elements/1.1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784</Words>
  <Application>Microsoft Office PowerPoint</Application>
  <PresentationFormat>Widescreen</PresentationFormat>
  <Paragraphs>85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Consolas</vt:lpstr>
      <vt:lpstr>Franklin Gothic Book</vt:lpstr>
      <vt:lpstr>Franklin Gothic Medium</vt:lpstr>
      <vt:lpstr>Georgia</vt:lpstr>
      <vt:lpstr>IBM Plex Mono</vt:lpstr>
      <vt:lpstr>IBM Plex Sans Medium</vt:lpstr>
      <vt:lpstr>Kantoorthema</vt:lpstr>
      <vt:lpstr>Introduction to Docker</vt:lpstr>
      <vt:lpstr>Agenda</vt:lpstr>
      <vt:lpstr>PowerPoint Presentation</vt:lpstr>
      <vt:lpstr>Docker vs. Virtual Machines</vt:lpstr>
      <vt:lpstr>Docker Images </vt:lpstr>
      <vt:lpstr>Docker Containers </vt:lpstr>
      <vt:lpstr>DockerFile</vt:lpstr>
      <vt:lpstr>How a dockerfile looks like?</vt:lpstr>
      <vt:lpstr>Docker commands Example</vt:lpstr>
      <vt:lpstr>DockerHub</vt:lpstr>
      <vt:lpstr>Docker Compose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Docker</dc:title>
  <dc:creator>Doku Ali</dc:creator>
  <cp:lastModifiedBy>Doku Ali</cp:lastModifiedBy>
  <cp:revision>9</cp:revision>
  <dcterms:created xsi:type="dcterms:W3CDTF">2019-05-13T07:01:00Z</dcterms:created>
  <dcterms:modified xsi:type="dcterms:W3CDTF">2019-05-13T11:27:42Z</dcterms:modified>
</cp:coreProperties>
</file>